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78" r:id="rId1"/>
  </p:sldMasterIdLst>
  <p:sldIdLst>
    <p:sldId id="256" r:id="rId2"/>
    <p:sldId id="257" r:id="rId3"/>
    <p:sldId id="258" r:id="rId4"/>
    <p:sldId id="264" r:id="rId5"/>
    <p:sldId id="265" r:id="rId6"/>
    <p:sldId id="266" r:id="rId7"/>
    <p:sldId id="260" r:id="rId8"/>
    <p:sldId id="261" r:id="rId9"/>
    <p:sldId id="262" r:id="rId1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00CC"/>
    <a:srgbClr val="33CC33"/>
    <a:srgbClr val="00FFFF"/>
    <a:srgbClr val="000099"/>
    <a:srgbClr val="660033"/>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13" autoAdjust="0"/>
    <p:restoredTop sz="94660"/>
  </p:normalViewPr>
  <p:slideViewPr>
    <p:cSldViewPr snapToGrid="0">
      <p:cViewPr varScale="1">
        <p:scale>
          <a:sx n="73" d="100"/>
          <a:sy n="73" d="100"/>
        </p:scale>
        <p:origin x="-582" y="-102"/>
      </p:cViewPr>
      <p:guideLst>
        <p:guide orient="horz" pos="2160"/>
        <p:guide pos="384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xmlns=""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xmlns=""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6AD6EE87-EBD5-4F12-A48A-63ACA297AC8F}" type="datetimeFigureOut">
              <a:rPr lang="en-US" smtClean="0"/>
              <a:pPr/>
              <a:t>5/19/2014</a:t>
            </a:fld>
            <a:endParaRPr lang="en-US" dirty="0"/>
          </a:p>
        </p:txBody>
      </p:sp>
      <p:sp>
        <p:nvSpPr>
          <p:cNvPr id="5" name="Footer Placeholder 4"/>
          <p:cNvSpPr>
            <a:spLocks noGrp="1"/>
          </p:cNvSpPr>
          <p:nvPr>
            <p:ph type="ftr" sz="quarter" idx="11"/>
          </p:nvPr>
        </p:nvSpPr>
        <p:spPr>
          <a:xfrm>
            <a:off x="2692397" y="5037663"/>
            <a:ext cx="5214635" cy="279400"/>
          </a:xfrm>
        </p:spPr>
        <p:txBody>
          <a:bodyPr/>
          <a:lstStyle/>
          <a:p>
            <a:endParaRPr lang="en-US" dirty="0"/>
          </a:p>
        </p:txBody>
      </p:sp>
      <p:sp>
        <p:nvSpPr>
          <p:cNvPr id="6" name="Slide Number Placeholder 5"/>
          <p:cNvSpPr>
            <a:spLocks noGrp="1"/>
          </p:cNvSpPr>
          <p:nvPr>
            <p:ph type="sldNum" sz="quarter" idx="12"/>
          </p:nvPr>
        </p:nvSpPr>
        <p:spPr>
          <a:xfrm>
            <a:off x="8956900" y="5037663"/>
            <a:ext cx="551167" cy="279400"/>
          </a:xfrm>
        </p:spPr>
        <p:txBody>
          <a:bodyPr/>
          <a:lstStyle/>
          <a:p>
            <a:fld id="{4FAB73BC-B049-4115-A692-8D63A059BFB8}" type="slidenum">
              <a:rPr lang="en-US" smtClean="0"/>
              <a:pPr/>
              <a:t>‹#›</a:t>
            </a:fld>
            <a:endParaRPr lang="en-US" dirty="0"/>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10332442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0298CD5-6C1E-4009-B41F-6DF62E31D3BE}" type="datetimeFigureOut">
              <a:rPr lang="en-US" smtClean="0"/>
              <a:pPr/>
              <a:t>5/19/2014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xmlns="" val="2687984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0298CD5-6C1E-4009-B41F-6DF62E31D3BE}" type="datetimeFigureOut">
              <a:rPr lang="en-US" smtClean="0"/>
              <a:pPr/>
              <a:t>5/19/2014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386591223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0298CD5-6C1E-4009-B41F-6DF62E31D3BE}" type="datetimeFigureOut">
              <a:rPr lang="en-US" smtClean="0"/>
              <a:pPr/>
              <a:t>5/19/2014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191846546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0298CD5-6C1E-4009-B41F-6DF62E31D3BE}" type="datetimeFigureOut">
              <a:rPr lang="en-US" smtClean="0"/>
              <a:pPr/>
              <a:t>5/19/2014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xmlns="" val="62984796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0298CD5-6C1E-4009-B41F-6DF62E31D3BE}" type="datetimeFigureOut">
              <a:rPr lang="en-US" smtClean="0"/>
              <a:pPr/>
              <a:t>5/19/2014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258194172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0298CD5-6C1E-4009-B41F-6DF62E31D3BE}" type="datetimeFigureOut">
              <a:rPr lang="en-US" smtClean="0"/>
              <a:pPr/>
              <a:t>5/19/2014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264847677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CD73815-2707-4475-8F1A-B873CB631BB4}" type="datetimeFigureOut">
              <a:rPr lang="en-US" smtClean="0"/>
              <a:pPr/>
              <a:t>5/19/2014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166667037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A4AFB99-0EAB-4182-AFF8-E214C82A68F6}" type="datetimeFigureOut">
              <a:rPr lang="en-US" smtClean="0"/>
              <a:pPr/>
              <a:t>5/19/2014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15639144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5D3794B-289A-4A80-97D7-111025398D45}" type="datetimeFigureOut">
              <a:rPr lang="en-US" smtClean="0"/>
              <a:pPr/>
              <a:t>5/19/2014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xmlns="" val="28017756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A61015F-7CC6-4D0A-9D87-873EA4C304CC}" type="datetimeFigureOut">
              <a:rPr lang="en-US" smtClean="0"/>
              <a:pPr/>
              <a:t>5/19/2014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12890106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3C6A301-0538-44EC-B09D-202E1042A48B}" type="datetimeFigureOut">
              <a:rPr lang="en-US" smtClean="0"/>
              <a:pPr/>
              <a:t>5/19/2014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xmlns="" val="35982384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D789574A-8875-45EF-8EA2-3CAA0F7ABC4C}" type="datetimeFigureOut">
              <a:rPr lang="en-US" smtClean="0"/>
              <a:pPr/>
              <a:t>5/19/2014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pPr/>
              <a:t>‹#›</a:t>
            </a:fld>
            <a:endParaRPr lang="en-US" dirty="0"/>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21233939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67EF4D4C-5367-4C26-9E2B-D8088D7FCA81}" type="datetimeFigureOut">
              <a:rPr lang="en-US" smtClean="0"/>
              <a:pPr/>
              <a:t>5/19/2014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pPr/>
              <a:t>‹#›</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15103845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6E91E96-98B0-4413-9547-46F3504108EF}" type="datetimeFigureOut">
              <a:rPr lang="en-US" smtClean="0"/>
              <a:pPr/>
              <a:t>5/19/2014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xmlns="" val="28897649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5C68B11-C5A8-448C-8CE9-B1A273C79CFC}" type="datetimeFigureOut">
              <a:rPr lang="en-US" smtClean="0"/>
              <a:pPr/>
              <a:t>5/19/2014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pPr/>
              <a:t>‹#›</a:t>
            </a:fld>
            <a:endParaRPr lang="en-US" dirty="0"/>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18903041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smtClean="0"/>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7616CA0-919D-4A49-9C8A-62FDFB3A5183}" type="datetimeFigureOut">
              <a:rPr lang="en-US" smtClean="0"/>
              <a:pPr/>
              <a:t>5/19/2014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67E5644-1E61-4311-A31E-84CB9C7AA8A9}" type="slidenum">
              <a:rPr lang="en-US" smtClean="0"/>
              <a:pPr/>
              <a:t>‹#›</a:t>
            </a:fld>
            <a:endParaRPr lang="en-US" dirty="0"/>
          </a:p>
        </p:txBody>
      </p:sp>
    </p:spTree>
    <p:extLst>
      <p:ext uri="{BB962C8B-B14F-4D97-AF65-F5344CB8AC3E}">
        <p14:creationId xmlns:p14="http://schemas.microsoft.com/office/powerpoint/2010/main" xmlns="" val="24989048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xmlns=""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xmlns=""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xmlns=""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90298CD5-6C1E-4009-B41F-6DF62E31D3BE}" type="datetimeFigureOut">
              <a:rPr lang="en-US" smtClean="0"/>
              <a:pPr/>
              <a:t>5/19/2014</a:t>
            </a:fld>
            <a:endParaRPr lang="en-US" dirty="0"/>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xmlns="" val="1229271952"/>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95"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705461" y="1779692"/>
            <a:ext cx="6815669" cy="989634"/>
          </a:xfrm>
        </p:spPr>
        <p:txBody>
          <a:bodyPr>
            <a:normAutofit fontScale="90000"/>
          </a:bodyPr>
          <a:lstStyle/>
          <a:p>
            <a:pPr algn="ctr"/>
            <a:r>
              <a:rPr lang="en-US" sz="9600" dirty="0" smtClean="0"/>
              <a:t>Italy</a:t>
            </a:r>
            <a:endParaRPr lang="en-US" sz="9600" dirty="0"/>
          </a:p>
        </p:txBody>
      </p:sp>
      <p:sp>
        <p:nvSpPr>
          <p:cNvPr id="3" name="Subtitle 2"/>
          <p:cNvSpPr>
            <a:spLocks noGrp="1"/>
          </p:cNvSpPr>
          <p:nvPr>
            <p:ph type="subTitle" idx="1"/>
          </p:nvPr>
        </p:nvSpPr>
        <p:spPr>
          <a:xfrm>
            <a:off x="2692398" y="2939140"/>
            <a:ext cx="6815669" cy="600894"/>
          </a:xfrm>
        </p:spPr>
        <p:txBody>
          <a:bodyPr>
            <a:noAutofit/>
          </a:bodyPr>
          <a:lstStyle/>
          <a:p>
            <a:r>
              <a:rPr lang="en-US" sz="3200" dirty="0" smtClean="0"/>
              <a:t>By: Hannah </a:t>
            </a:r>
            <a:r>
              <a:rPr lang="en-US" sz="3200" dirty="0" err="1" smtClean="0"/>
              <a:t>Syglowski</a:t>
            </a:r>
            <a:r>
              <a:rPr lang="en-US" sz="3200" dirty="0" smtClean="0"/>
              <a:t> and Grace Ramsey</a:t>
            </a:r>
            <a:endParaRPr lang="en-US" sz="3200" dirty="0"/>
          </a:p>
        </p:txBody>
      </p:sp>
      <p:sp>
        <p:nvSpPr>
          <p:cNvPr id="4" name="TextBox 3"/>
          <p:cNvSpPr txBox="1"/>
          <p:nvPr/>
        </p:nvSpPr>
        <p:spPr>
          <a:xfrm>
            <a:off x="4428308" y="3762103"/>
            <a:ext cx="3461657" cy="1477328"/>
          </a:xfrm>
          <a:prstGeom prst="rect">
            <a:avLst/>
          </a:prstGeom>
          <a:noFill/>
        </p:spPr>
        <p:txBody>
          <a:bodyPr wrap="square" rtlCol="0">
            <a:spAutoFit/>
          </a:bodyPr>
          <a:lstStyle/>
          <a:p>
            <a:r>
              <a:rPr lang="en-US" dirty="0" smtClean="0"/>
              <a:t>&lt;</a:t>
            </a:r>
            <a:r>
              <a:rPr lang="en-US" dirty="0" err="1" smtClean="0"/>
              <a:t>iframe</a:t>
            </a:r>
            <a:r>
              <a:rPr lang="en-US" dirty="0" smtClean="0"/>
              <a:t> width="640" height="360" </a:t>
            </a:r>
            <a:r>
              <a:rPr lang="en-US" dirty="0" err="1" smtClean="0"/>
              <a:t>src</a:t>
            </a:r>
            <a:r>
              <a:rPr lang="en-US" dirty="0" smtClean="0"/>
              <a:t>="//www.youtube.com/embed/mGDEUlJzznw?feature=player_detailpage" </a:t>
            </a:r>
            <a:r>
              <a:rPr lang="en-US" dirty="0" err="1" smtClean="0"/>
              <a:t>frameborder</a:t>
            </a:r>
            <a:r>
              <a:rPr lang="en-US" dirty="0" smtClean="0"/>
              <a:t>="0" </a:t>
            </a:r>
            <a:r>
              <a:rPr lang="en-US" dirty="0" err="1" smtClean="0"/>
              <a:t>allowfullscreen</a:t>
            </a:r>
            <a:r>
              <a:rPr lang="en-US" dirty="0" smtClean="0"/>
              <a:t>&gt;&lt;/</a:t>
            </a:r>
            <a:r>
              <a:rPr lang="en-US" dirty="0" err="1" smtClean="0"/>
              <a:t>iframe</a:t>
            </a:r>
            <a:r>
              <a:rPr lang="en-US" dirty="0" smtClean="0"/>
              <a:t>&gt;</a:t>
            </a:r>
            <a:endParaRPr lang="en-US" dirty="0"/>
          </a:p>
        </p:txBody>
      </p:sp>
    </p:spTree>
    <p:extLst>
      <p:ext uri="{BB962C8B-B14F-4D97-AF65-F5344CB8AC3E}">
        <p14:creationId xmlns:p14="http://schemas.microsoft.com/office/powerpoint/2010/main" xmlns="" val="6391251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1" y="677333"/>
            <a:ext cx="9601196" cy="858860"/>
          </a:xfrm>
          <a:solidFill>
            <a:srgbClr val="00FFFF"/>
          </a:solidFill>
        </p:spPr>
        <p:txBody>
          <a:bodyPr/>
          <a:lstStyle/>
          <a:p>
            <a:pPr algn="ctr"/>
            <a:r>
              <a:rPr lang="en-US" b="1" i="1" u="sng" dirty="0" smtClean="0">
                <a:solidFill>
                  <a:schemeClr val="bg1"/>
                </a:solidFill>
              </a:rPr>
              <a:t>FOOD</a:t>
            </a:r>
            <a:endParaRPr lang="en-US" b="1" i="1" u="sng" dirty="0">
              <a:solidFill>
                <a:schemeClr val="bg1"/>
              </a:solidFill>
            </a:endParaRPr>
          </a:p>
        </p:txBody>
      </p:sp>
      <p:sp>
        <p:nvSpPr>
          <p:cNvPr id="3" name="Content Placeholder 2"/>
          <p:cNvSpPr>
            <a:spLocks noGrp="1"/>
          </p:cNvSpPr>
          <p:nvPr>
            <p:ph idx="1"/>
          </p:nvPr>
        </p:nvSpPr>
        <p:spPr>
          <a:xfrm>
            <a:off x="1295401" y="1691300"/>
            <a:ext cx="9601196" cy="4197436"/>
          </a:xfrm>
        </p:spPr>
        <p:txBody>
          <a:bodyPr>
            <a:normAutofit/>
          </a:bodyPr>
          <a:lstStyle/>
          <a:p>
            <a:r>
              <a:rPr lang="en-US" sz="2200" dirty="0" smtClean="0">
                <a:latin typeface="Bradley Hand ITC" panose="03070402050302030203" pitchFamily="66" charset="0"/>
              </a:rPr>
              <a:t>For breakfast, most Italians have a milky coffee(cappuccino or latte) and some type of breakfast bread or pastry(biscotti).</a:t>
            </a:r>
          </a:p>
          <a:p>
            <a:r>
              <a:rPr lang="en-US" sz="2200" dirty="0" smtClean="0">
                <a:latin typeface="Bradley Hand ITC" panose="03070402050302030203" pitchFamily="66" charset="0"/>
              </a:rPr>
              <a:t>Lunch is the main meal of the day. The first thing eaten is antipasti which usually consists of cheeses, olives, and meats such as salami/pepperoni.</a:t>
            </a:r>
          </a:p>
          <a:p>
            <a:r>
              <a:rPr lang="en-US" sz="2200" dirty="0" smtClean="0">
                <a:latin typeface="Bradley Hand ITC" panose="03070402050302030203" pitchFamily="66" charset="0"/>
              </a:rPr>
              <a:t>The first main course is often pasta or minestrone. Then, the second course is meat or fish served with salad or vegetables.</a:t>
            </a:r>
          </a:p>
          <a:p>
            <a:r>
              <a:rPr lang="en-US" sz="2200" dirty="0" smtClean="0">
                <a:latin typeface="Bradley Hand ITC" panose="03070402050302030203" pitchFamily="66" charset="0"/>
              </a:rPr>
              <a:t>Lastly, there is fruit and coffee. Sometimes, dessert is served. </a:t>
            </a:r>
          </a:p>
          <a:p>
            <a:endParaRPr lang="en-US" sz="2200" dirty="0"/>
          </a:p>
        </p:txBody>
      </p:sp>
      <p:pic>
        <p:nvPicPr>
          <p:cNvPr id="4" name="Picture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9205298" y="4197437"/>
            <a:ext cx="1691299" cy="1691299"/>
          </a:xfrm>
          <a:prstGeom prst="rect">
            <a:avLst/>
          </a:prstGeom>
        </p:spPr>
      </p:pic>
    </p:spTree>
    <p:extLst>
      <p:ext uri="{BB962C8B-B14F-4D97-AF65-F5344CB8AC3E}">
        <p14:creationId xmlns:p14="http://schemas.microsoft.com/office/powerpoint/2010/main" xmlns="" val="27511074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2" y="823637"/>
            <a:ext cx="9601196" cy="907628"/>
          </a:xfrm>
          <a:solidFill>
            <a:srgbClr val="000099"/>
          </a:solidFill>
        </p:spPr>
        <p:txBody>
          <a:bodyPr>
            <a:normAutofit/>
          </a:bodyPr>
          <a:lstStyle/>
          <a:p>
            <a:r>
              <a:rPr lang="en-US" dirty="0" smtClean="0">
                <a:solidFill>
                  <a:schemeClr val="bg1"/>
                </a:solidFill>
                <a:latin typeface="Curlz MT" panose="04040404050702020202" pitchFamily="82" charset="0"/>
              </a:rPr>
              <a:t>Italian Bread</a:t>
            </a:r>
            <a:endParaRPr lang="en-US" dirty="0">
              <a:solidFill>
                <a:schemeClr val="bg1"/>
              </a:solidFill>
              <a:latin typeface="Curlz MT" panose="04040404050702020202" pitchFamily="82" charset="0"/>
            </a:endParaRPr>
          </a:p>
        </p:txBody>
      </p:sp>
      <p:sp>
        <p:nvSpPr>
          <p:cNvPr id="3" name="Content Placeholder 2"/>
          <p:cNvSpPr>
            <a:spLocks noGrp="1"/>
          </p:cNvSpPr>
          <p:nvPr>
            <p:ph idx="1"/>
          </p:nvPr>
        </p:nvSpPr>
        <p:spPr>
          <a:xfrm>
            <a:off x="1295402" y="1875726"/>
            <a:ext cx="9601196" cy="4256849"/>
          </a:xfrm>
        </p:spPr>
        <p:txBody>
          <a:bodyPr/>
          <a:lstStyle/>
          <a:p>
            <a:r>
              <a:rPr lang="en-US" dirty="0" smtClean="0">
                <a:latin typeface="Curlz MT" panose="04040404050702020202" pitchFamily="82" charset="0"/>
              </a:rPr>
              <a:t>There are many varieties of bread in Italian cuisine. Some of these are………</a:t>
            </a:r>
          </a:p>
          <a:p>
            <a:r>
              <a:rPr lang="en-US" dirty="0" smtClean="0">
                <a:latin typeface="Curlz MT" panose="04040404050702020202" pitchFamily="82" charset="0"/>
              </a:rPr>
              <a:t>Focaccia- It is a flat, oven baked bread topped with herbs.</a:t>
            </a:r>
          </a:p>
          <a:p>
            <a:r>
              <a:rPr lang="en-US" dirty="0" smtClean="0">
                <a:latin typeface="Curlz MT" panose="04040404050702020202" pitchFamily="82" charset="0"/>
              </a:rPr>
              <a:t>Ciabatta- It is an Italian white bread made from wheat flour and yeast.</a:t>
            </a:r>
          </a:p>
          <a:p>
            <a:r>
              <a:rPr lang="en-US" dirty="0" err="1" smtClean="0">
                <a:latin typeface="Curlz MT" panose="04040404050702020202" pitchFamily="82" charset="0"/>
              </a:rPr>
              <a:t>Cecina</a:t>
            </a:r>
            <a:r>
              <a:rPr lang="en-US" dirty="0" smtClean="0">
                <a:latin typeface="Curlz MT" panose="04040404050702020202" pitchFamily="82" charset="0"/>
              </a:rPr>
              <a:t>- It is a  pizza-like flatbread that originated along the Tuscan coast.</a:t>
            </a:r>
          </a:p>
          <a:p>
            <a:r>
              <a:rPr lang="en-US" dirty="0" err="1" smtClean="0">
                <a:latin typeface="Curlz MT" panose="04040404050702020202" pitchFamily="82" charset="0"/>
              </a:rPr>
              <a:t>Pandoro</a:t>
            </a:r>
            <a:r>
              <a:rPr lang="en-US" dirty="0" smtClean="0">
                <a:latin typeface="Curlz MT" panose="04040404050702020202" pitchFamily="82" charset="0"/>
              </a:rPr>
              <a:t>- It is a sweet, yeast bread typically served on Christmas Day.</a:t>
            </a:r>
          </a:p>
          <a:p>
            <a:r>
              <a:rPr lang="en-US" dirty="0" err="1" smtClean="0">
                <a:latin typeface="Curlz MT" panose="04040404050702020202" pitchFamily="82" charset="0"/>
              </a:rPr>
              <a:t>Penia</a:t>
            </a:r>
            <a:r>
              <a:rPr lang="en-US" dirty="0" smtClean="0">
                <a:latin typeface="Curlz MT" panose="04040404050702020202" pitchFamily="82" charset="0"/>
              </a:rPr>
              <a:t>- It is an Easter bread served in the rural parts of Italy; lemon is added for a greater taste.</a:t>
            </a:r>
          </a:p>
          <a:p>
            <a:endParaRPr lang="en-US" dirty="0" smtClean="0">
              <a:latin typeface="Curlz MT" panose="04040404050702020202" pitchFamily="82" charset="0"/>
            </a:endParaRPr>
          </a:p>
          <a:p>
            <a:endParaRPr lang="en-US" dirty="0" smtClean="0">
              <a:latin typeface="Curlz MT" panose="04040404050702020202" pitchFamily="82" charset="0"/>
            </a:endParaRPr>
          </a:p>
          <a:p>
            <a:endParaRPr lang="en-US" dirty="0" smtClean="0">
              <a:latin typeface="Curlz MT" panose="04040404050702020202" pitchFamily="82" charset="0"/>
            </a:endParaRPr>
          </a:p>
          <a:p>
            <a:endParaRPr lang="en-US" dirty="0">
              <a:latin typeface="Curlz MT" panose="04040404050702020202" pitchFamily="82" charset="0"/>
            </a:endParaRPr>
          </a:p>
        </p:txBody>
      </p:sp>
      <p:sp>
        <p:nvSpPr>
          <p:cNvPr id="4" name="AutoShape 2" descr="data:image/jpeg;base64,/9j/4AAQSkZJRgABAQAAAQABAAD/2wCEAAkGBxITEhUUExQVFhUVFhgaFhgVGBcYGBcXGBQXFxcYFxgYHCggGBolHRUUIjEhJSkrLi4uFx8zODMsNygtLisBCgoKDg0OGxAQGzElICQsLCwsNDcyMCw0LzQsLCwsLCw4LDQ0NCwsLCwsLCwsLC8sLCwsLCwsLCw0LCwsLCwsLP/AABEIAGQB9wMBIgACEQEDEQH/xAAcAAEAAQUBAQAAAAAAAAAAAAAABwIDBAUGAQj/xABAEAABAwIDBQQHBQcFAAMAAAABAAIRAyEEEjEFQVFhcQYigZEHEzJCobHRUlNyksEUFSNiguHwFjNDRPEkVML/xAAaAQEBAQEBAQEAAAAAAAAAAAAAAgEDBAUG/8QALREAAgECBAQGAwEAAwAAAAAAAAECAxEEITFBBRIUURMVMkJSoSJhkXFD4fD/2gAMAwEAAhEDEQA/AJxREQBERAEREAREQBERAEREAREQBERAEREAREQBERAEREAREQBERAEREAREQBERAEREAREQBERAEREAREQBERAEREAREQBERAEREAREQBERAEREAREQBERAEREAReErW7T27h6H+5UAPAXd5BTKSirydjYxcnZK5s15K4fG+kAG1GnPN9vgtZV7R4h4JNTLPDd0A48V5JY+knZO56o4Kq83kSUXK1UxdNvtPaOrgoeqY2s8+2XZT3rmDw3rAxFdxEHffT5FeZ8U7RPSuHd5E0nbGHH/ADU/zD6qj9+4b71ngVDLHkH+WL66cuarY6bQ4jLuN+pUviU7ZRRS4dHdsmAbfw26oDeLSV6Nv4f7xu7WRroojbVhphwFwYB3AXMhVOxZiToY70Hdp5yqWOq7xRjwFPuyXP33h/vW+arG16H3tP8AMFDtB4MyXZb+zrfRVtDpgSc1rx8brPMKnxN8vp/ImH96Ufvaf5h9VcbjaZ0qMP8AUPqoX9UZPeFrCD+ivtw1ruJAvYzHVFxGo/YHw6HyJdqbUoNsatMHm5v1VI2xh/vqf52/VRI3CzaHZpJItpFoVvE4N0WzHiNY8AtfEZr2r+hcOh8mS/8AvfD/AH1P8w+q8btnDnStS/O36qIMM+mQQ+pBAJAEh06gGR1R9VpPds0wILt3M9VaxtR7Ih4GC3ZMI2tQOlWn+Zv1VTNpUTpVpno4fVQzTxLrwRIJEA2jQRzCodtAixmdbR/hVdXV+KMeCp/Jk3NxTDo9vmFUKo4jzUIVdqVGu9XA4wYuInVMTtCoIJ7rSZtMEKli5/Eh4OHyJxz8wgcoTxG1qliBla72S12h3ySequs2mWx/GIPBxcd24ixlHjJL2ff/AEFg4v3/AETPK9lQ9hdrOcDNWoC2dDY8ATPxV2ltmqQ4+te0DQZiSTbuga6Hos65/D7N6FfP6JclJUT/AL+rNuKjyDEZjx5Srze0FYTNVwI1up8xXwZXlz+SJSlJUXUO1OIvL3RyGY/+Ks9rMSDAcTygW4p5lBaxZnls3pJEnSkqPMJ2rrkw50cyN/kqj2lxQGabeC3zKk9mY+G1VuiQZSVGdLttUOlSd2g+SyHds3CIqEkmNIA018SrWPi/a/ol4Ca3RIkpKjcdunAgF28g2mI3q5ie2NVoHeEm+gIjkQeirrI/Fk9FPuiRJSVHf+tKkgTE2uBr1Vyn2zqmYLDE7gQY8U62HZjop90SCi4Wj2vrkSGsImLCb8LFZNPtiTFmnQGxEGNFvW0t7mdFV2t/TsUXIDtqJgsHgVk0+2NL3mkfFOuofIx4Kv8AE6ZFzre1tHQghX2dpqBEyY4xYdeCpYui9JIl4WstYs3aLUN7R4c+/ryVxu3sOf8AkHkforWIpP3L+kOhVXtf8NmiwWbWoHSo1VjaNL7xvmr8WD3RPhz7My0VhuKYdHNPiFdDuYVXRNmipF5KArTD1ERAEREAREQBERAEREBSStDt3tZQwxykl9T7LYt+I6BYXpA7ROwtIMp/7lWYP2WiAXdbhRQyqTPvGZJmSeN+K8WJxLh+MNT24bDKf5T0On2z27r1ZDXerB0DdfF2vkuca5zpNyTxvJ/VYxqgmMsCLHjHNbTZPtAWGl3aDqvh1ZznL8nc+xThGEfxVjFGWm65JFrCxPSdyqxOKDTZwsQQQ6ecDndXtp7EqzqA3e42AG4/Fa1+wX3BqWG9jJtx1TkivVkZ4q2ZXiNqd4lps4yd2+3VVVtoyTDmwLd6ImBY8Ate/YIJvUcY1tHzVw7Bptglj3DeIPx4hdozpL9nKTb0ZdbimkB3rGg6OE/IKuttFvsiq0jSAYmyxKuy6Rd3WeEeUb1cGGpizqBd/SfhZXGrT2RLvvIvjEUyQHVAGiJAgSd2nBZT8S2RD508Y0BO9YL9kUCDmaWaRaee5YNbY9JpgPt/m7iqhXp7hxl3N2/Eg2aDzMkyVlgvAnK6A7dAHOfNcudmOEllQgD+a6MbXaIFfX3S7XqFSnSe5j50dK193A3vLQLjlfkr2b1ftODQSDlmZ8lzP/ymnOQDAuLiW+G5Hbbcf9yn0i4Cxxi84lqTWp2T9oS6RcEDvOtlgaAawsl20AGwe6DoQYvzXHUttM0Pc4w0/qthhMYwgBrsxO+d3OdFk7lR5WdIz1L7V2NcXAEOaO9e3mq/9OYJ5JaXCY3mx+a1lJ7svesy8AfVVMqZTLIMtjUTfgJ1Xn+inBP/AEv/AOiKVyKrmec/NUN7B525swzT77nHoRBVj9912Odmb/DG+dOU8VtsF2hDotFrxp48Cs5pa7fq5LpvRM1OO7AwAQ5z3DXK4gjpxWuxHY+qLh1YZb5Q7MQei7qljg641HlHNX2bTaCTYDR2madxWeM9m0Q6Ultci+p2dxI9r10TJjKSJ3uaFh4nBPaSG19Nz25f/VL9LaQMEx1B+auCvReLsDt92z5LrHEt6SIdO2sSHqOFxeUlpZUDdct3DpGiutxtSmP4lB27K4SCLyTzJPFSni/VOAyUQ13uuENI8t3JavEYfEVJb7LTqSBBHLyWPFyvbUqNNJXeRxWF2pTBaXue2/elmn+D5rJq7do5wQQWgm2YyQdATraNFvxsN0OsI3Z4JPEg6harE7GpuLQKJqO0OTQcJ4LVile0olci1UivB49znH1cZDA6tJu3jCyaL6MOHezSLCbDmdFrKPZym8kU89NzQS5riWmf5RvVR2ZimthtQOAMEHuvm0Sd6rxqbyeX+mpS2ZtWFrpl0DLLc03AtB5rZYN+QQ4BzHQIMGR00kLm6W1n0QRUplvAnvAHe4DTzWbsrarfWB1nA657NM66aHojpxlmiuZ2aZv8N2dwFRxcAQY0lwg+atVuwkl3q6zmtOg+pWPTxYJkFrYGYNuSb7lt8LtXcTYbwbXCj06q5zlGXtZoqXYB5JNSqZH2SfKCtdjOxVZvsVu6JjMBbfH/AIu/ZjCRY7uK9GJbMOF+ieIlo7EWnuiMMRsbGEC9MtgQRIEcRwKtnDYxhnI0x9kwT0B1UsOqt0AaddyxajWv1E2jp04LXVlHf6Cd9URlhdoPpOl1OrTG+BIG+bLIpbZYXBzcpy95wIkgzex1XdM2fTi4gbheAPHVavH9msLVPsGeLYBngs6l+5FqMdjW4XEesMnKcwgAAW3iLiCsjCMdlzZSBOXvRfnHBYFbss3N/DdVZEdJ5grGrYXFUGkQKgcCA8WI/uok6M1Z5M7KUlpobU7LqOcQKoB/mFvAt3K/jcHXYzPlDgSGuayTmHEjd4rXbL2qHlgLctRvthxglo1IB3gLZYHbOS7XEjMQM1swG4jdqFkqbp56oKUpZLXsaf8AaKnedkILdSWiDusBvXtHaYlwdvaA2dc3+RfkundUo1XkuaQXQJtDZ3W4jeqMV2XwbwYDmk6Gd6uFT/GRKbWTTRoGbQa9+twwy0HeNAD8Vk4HFMeCHPLXwIMTPKJ1+irp9iS0Egkk6ZRBtYX0WrxfZzENNjebiJ530VNx90bGKpfJM21CuQ2XgiWnKfZk8hvRu06uWczgT7JFhExf6rW4aniaRf3adSxBDrhpLYkA6Fas4vEB0PZULXCC0bwAIjyCxeHJWjKx0zvmrna0NsVS4NbVMkTOYxPCFcw/aeuCGmrmkxYB0X1J4Lj8LtNjHt9Y19MN1zTc9V7idrse85XsyiwPs25rvBTSupfZykoN2cfokLDdpcQ6YaCGmCSABbW4XtPtrJ9kLhcPtIOJh8kd6DNzEHlKuYrGthoaNB7MAmbl2Y25LHXrrRslYei9UjvKHbNrj7E9Csun2qpnVrvCFGTcQQLQCRoNTO6BoqGY0RBzTBjcBfUbyuax2JWr+kU8DQeiJXpdpqB1Lh1H0WbQ2rRf7L2+JhQ+MTO6IgHUBwjUjjMKj9tIdE/RUuK1Y6pP6IfDKb0bRNwKqUQ7O7TVKRgPNudviu32D2sZWIY/uvOh90/Qr34fiVOq1GWT/wDbngr4CpSV1mjp0Xi9X0TxEX+mTC1QaNdomm0OY88CSC3wMH4KMxVJ/wA4r6T2hg2VqbqdRuZjwQQeBUOdp/RziaJJoA1qUyMv+40cCPe8F8/FYdyfMj34bEJLlZpMJtNrWluUOgR3oseXKbrKwO07ibtgAg2kjQnkubrUH03Q4OBbucC0jwNwsuhiu65s+1FzJsF86UHoe9TR1OG29qx8OjTfbgOIHBZOC25SkMccsEyC2AeF+PJcQ9riJuIEgjfKpw+NcHd7vjnrA5rm6UmbeDZIrduUQcr2+YB+IWfQ2pSIzAtvbdIjio3GKYTIcJ4GyMruB0i2ouFz5aiyL5KbJIq1KZgwBzFpXlGo3LAIjc50H/Co/oY8gy1xAjT+29Z4x9RsAOBBAsBb4rm1O+ZvJDY6+thWHWkHD3jKtjZuFh38IZjeNCbbjNpXP0ts1G2HmJItfwXuJ23UdewPSViclnYx013NwzYGGOhAO8TeOEqjaGzKUAUWW94D66haI7aqNkkiI4f2sr1HHPEOa4gH/L8uSxuVtAqa2ZQ7Y7pJDR+FhN+vBYj8xEGmCRxgEjquiobecAf4TCeMxbmIWNjcQxwkghwNx3SDyncIW3RiU0aR1FrtabZA4XH1WJU2WCZggz7rTp4Lp24/KAMjWjQWBj6Kh+KBDg4hzS2DlBDhOuV3DkqUpJ5XDv8Ao5h1DENbLHHXff4HcqMJj3NM1ATxhdC3CUjADnUw3e4Fxc0e6DuXhwAN/WsDeDrk9Z0XXxmlZk59jT0dtMLYImxBDh5Qr9SsSHOZ/DLgBAOa4uZvayYzYQJlpY4/ZbbyJWtqUC2J9nTcDrePtLopxfpM5s/yNnh8c9lvacQIE2PHT9VepY91QwbP36+R6LUvqNILWzf7QuG7rhX8Kw3DQ51rka/+KJU4P1I6qq1odBh8UQIBDjvIMz4LKGPMgCGzrr8CuPbRaXAAEETIc4wfp9VkevqU4AzFtpBOaN9iucsImrxZSrZ/kjsDU7oMw7TMbtgcv1Vo1MQNHGBqARwnTguep7ZLBxBMETAHDUX3q+za9Mwcx8TaYkyNwXLpaiWhqqwN7+8O8XOtHtSbk8uS9wnaJjHAerAB0LTu/m5rVYfEU3uBOnESfC5TGmkB3XS6bd05Y6C65xUoy/ZUkpLS5u3balxc3KS420kDcqjtMlw7oJ1kjTkOa1WCr4YiKhbnO8AtERoVk0q2FaMrq5PPh4qvzb1ItbSJl4rEU6jMrmAcZuL6StHU7NvYM9F7Xfy7uNlufVUDkd6+w0ykQeo1BV2o3DFv8OpltHdM36cVsZSi73JafY5jDbWq0xke2837txNvELZmpDRB0jNbuTFmzv1WwpUaDxDu8YIzOsesDRa+vseowRTcHMBJAIGaeIXeNZSWpmcdUZeFrODoYHybhrhGZv2hwA3BZFTaGYSTMWie8CFpn4ur6twfmkuuHXnz+XJYn7c4Ak96LAkaXsLezG5bKMJuydmVGTWbVze/vVzXdwETv1ELJobcqiMwaW6afqubw2NkgOlpBjv8xY8grzcRcgEHdqFxdCrDOP0Xz0p5NHRs26HatIF5ymVksxwIloLtC2Y8SQuXL+M2vEfNUnHuYbEAcBZclUmtTXSg9DrTtNzyYLS0cOMbjxWO5zgLDwsRH1lYOD2+wMOdgnS2njG+F7h9v4doJYA25hsGVeUtWzlyTWSRVi9jMrQSyH8Wug8+q1WO2fVokE5nMHvRoOBjot7hdrUDBIA4gSAssbQY4FoLS3fJ15BXGpGKtzEvxE9Dl6e0mNcAHF1iSIgTuvvHFbalizHftEXbfKDoTwVOO2PTPfotAcDPEE9FqnGqfbaCWwHHQnmfkqfJZtnSM3LLc6Fm2ZfLHk5R4QLSfosk7TFQFrjkH2hF54DVcxSrNaHPDDrB5OcLQANLRB1VFTFHVzRHPuzxjmpanb8Xe45IN5qx1gdh2sy528rzfmVgVdl06hBD5k7rgc1pf2hhs3uw244jmd6u0q5F2uyybREKJVHe0omqjbNNl3aGCY05asmT3RvIFt25aHFdn2vLe7lJ5Zd9tNVv3Y5wIzDM0G88Tz4K/UxodHdEnUxMN3gHopVWK9LaDjPR5nL1ez3qwC2rl4ZgS2esLCxmExJjvNN57k3PG+i7fD4oAmw1iHXJgWtoArNTC4VxJObNqSCRfx3LtHEO3q/pzaa2OKqY8ktD5Y4NhznH2j14wsylVBtMxpGnx3a+a6ipsGmR33A5hJ7rZjcsB2waLJLJFrEHUaX3A6rpUndZ6mQqJP8ARiVKtpE2i8DxsrGLpkQT74kbo8VVtLDvpiJzCJsDIG6eKsF7jBIM2iRuHIrzqLSzO/ixejMWpVj+29XsPjSBExeZGqtVaY0HLULEqvhWopmSmrE49idqnEYVrnGXNJaTxjQ+UItb6LKDm4LM6Rne5wnhYD5Iv09Bvw431sfna1lUdu52aIi7HIwsfsujWEVabHj+YA/FcptH0Y4KpdnrKR/kdLfJ0ruEUSpxlqiozlHRkUYv0UVB/tV2mPttIPwMLQYz0abQbP8ADa8fyvb8ip2RcXhabOqxEz5xxfYvGMu7DVB4T8jote7A4mnqyo2OLXAL6dKpdTB1APUSs6VbMpYl9j5jbiqma+WeZAWZQrgk5r793d6EL6IrbMou9qlTPVrfosR3ZvBn/rUfyNXLoonTrGQKazR7xbv13+O5XKGPgy0mfwz81OzOzWDGmGoj+hqut2HhhpQpfkat6KJvWyIQO35kF7b8GXSjjg4QZ5dwn5KdWbNojSlTH9DforrcMwaMb+UKVgI9zeufYgcipubUN9RTddZFD17gM1KtrBHqjEeSnQMHAL2FvQR7mddLsQufWxH7NWPMMgR4qp7cX7mEqGd5YAfgpmhFSwUVuyXjJdkQqcNiwIOErHq3jrcblYpbMcbVKGI8Gn6KcUUywEZbs1Y6S2RCTNk4gk+ro1SN2Zpn+6u1ezuNeQf2RxjTM1s/EqaEUx4bTW7NeOk/aiGm9lMbqcM6SLwWD5lUO7K7QB7uGLRvAc2TxkyppRUuHU1uyXjZ9kQhU7I7Q/8ArOI5ObPnKtf6Wx7f+vW5+yVOiKuih3ZnVz7EB1tiY0G9B4/o06Rposd2BrtzNNKpkcZIyxPjFl9BrwtWdElpI3rG9UfNtbCRoHtM77W5qpuIqC4cOm4r6MdhmHVrT1AWNW2Ph3+1Rpnq0fRS8FLv9FLGfogBuPffMAZ0kGOZO9HYyRPqwIN5Iv0lTdiOxmBd/wBdg/D3fktbivRxgnaesb0cSPiuTwMuyZ1WOXdkSMxzYOZjheJbBHiOKy6GLpA2cR/SZ5nqpAf6K6G6vVA4d0/orlL0XUBrWqmPw/Rc3gG16fs6delucGzbLG+yHnnA13aLY4XtLa7IIGp48Cu1pejjCt9+r+YD5BZDfR/g94qO6vP6LFw1p5JGPHp6keYnaj3jvARHL4LWveQTAMER14SpcZ2FwI/4iernH9VU7sRgfuQOhI/VYuGTTvdXM8wjpYhuo4kjMALyTO6dLqqqGGIaGumSbxykfRS5U7AYE/8AG4dHu+qwa3o1wx9mpVad0kH5rosHWj2I6uDI9w+KgZQZkSQd7hoC6bBW3YxznQ4RxbIzeDogeK7Sv6Lz7mI/Mz5kFa6t6MsUPZfSd4uH/wCUlRqe6FzY4iO0jnBjRJtEAbwQb7zorTtqN0DSSCe9E9Bpdb8ejzHDRtI8s9vKF47sDjz7lMTweB+i88sK3/xnZYtL3Gqp42jfM4jdpEnosjD4lgdlLoMTqBbVZQ7AY8CMjCPxhUu7BY77pv52qJYO69DKWN/aDduNaBlc6S7SDcaai0LM/erarSCQ1wAh32jw6dVj0+xm0BpSA/qYro7H7QiPUj8zfqufSVI+mD+zXiqb1aLeOxDS2AXF03Pdg6Rca3la/E03QATMDSZyzfwK2h7G7R+7aOj2ozsVtECzG3174ujwtaTu4sLF01uatjGZ7nuwLkSDbeFQwlt9RJI6RoFtH9kNotECkD0c0rExHZ7HD2qFQ9II+CPD1uWzX0OqhfJlt+JcGjNoTaPmfivRjW6Ndm3zBHhBVl+ycUTehW5dw2VJ2Lij/wBaqQNAWnz6qOlbycTeqXczMO50E5tfGFXTcSdWnlPOxWHT7PY64bh6oB1Bb9SsvC9kNo5SG0SM2uYtHldV5ffRP+EyxkS62vJE1BbgdOQVeKx1GCC4X3A3sdyrw3o3xp1NJvIvcfk1bGl6Lah9vENH4WE/MhdIcOq7HKWLpmmxG2aTB3bE6j2iT+i1GJ2xn0a0DzPx0Xe0PRZR9+vUd0Ab9VssN6OcC3Vr3/icY8gu8eHVd2cni4bIierWc90MaXE6ACT5BdH2e9HmIruDsQDSpTJBPfcOAG7qVK2z9kUKAilSYz8IE+azoXro8PhD1ZnKeLk8olrD4drGtY0Q1oAAG4Beq6i+ieMIiIAiIgCIiAIiIAiIgCIiAIiIAiIgCIiAIiIAiIgCIiAIiIAiIgCIiAIiIAiIgCIiAIiIAiIgCIiAIiIAiIgCIiAIiIDyEheogPEXqIDyEXqIAiIgCIiAIiIAiIgCIiAIiIAiIgCIiAIiIAiIgCIiAIiIAiIgCIiAIiIAiIgCIiAIiIAiIgCIiAIiIAiIgCIiAIiIAiIgCIiAIiIAiIgCIiAIiIAiIgCIiAIiIAiIgCIiAIiID//Z"/>
          <p:cNvSpPr>
            <a:spLocks noChangeAspect="1" noChangeArrowheads="1"/>
          </p:cNvSpPr>
          <p:nvPr/>
        </p:nvSpPr>
        <p:spPr bwMode="auto">
          <a:xfrm>
            <a:off x="155575" y="0"/>
            <a:ext cx="304800" cy="365780"/>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 name="AutoShape 4" descr="data:image/jpeg;base64,/9j/4AAQSkZJRgABAQAAAQABAAD/2wCEAAkGBxITEhUUExQVFhUVFhgaFhgVGBcYGBcXGBQXFxcYFxgYHCggGBolHRUUIjEhJSkrLi4uFx8zODMsNygtLisBCgoKDg0OGxAQGzElICQsLCwsNDcyMCw0LzQsLCwsLCw4LDQ0NCwsLCwsLCwsLC8sLCwsLCwsLCw0LCwsLCwsLP/AABEIAGQB9wMBIgACEQEDEQH/xAAcAAEAAQUBAQAAAAAAAAAAAAAABwIDBAUGAQj/xABAEAABAwIDBQQHBQcFAAMAAAABAAIRAyEEEjEFQVFhcQYigZEHEzJCobHRUlNyksEUFSNiguHwFjNDRPEkVML/xAAaAQEBAQEBAQEAAAAAAAAAAAAAAgEDBAUG/8QALREAAgECBAQGAwEAAwAAAAAAAAECAxEEITFBBRIUURMVMkJSoSJhkXFD4fD/2gAMAwEAAhEDEQA/AJxREQBERAEREAREQBERAEREAREQBERAEREAREQBERAEREAREQBERAEREAREQBERAEREAREQBERAEREAREQBERAEREAREQBERAEREAREQBERAEREAREQBERAEREAReErW7T27h6H+5UAPAXd5BTKSirydjYxcnZK5s15K4fG+kAG1GnPN9vgtZV7R4h4JNTLPDd0A48V5JY+knZO56o4Kq83kSUXK1UxdNvtPaOrgoeqY2s8+2XZT3rmDw3rAxFdxEHffT5FeZ8U7RPSuHd5E0nbGHH/ADU/zD6qj9+4b71ngVDLHkH+WL66cuarY6bQ4jLuN+pUviU7ZRRS4dHdsmAbfw26oDeLSV6Nv4f7xu7WRroojbVhphwFwYB3AXMhVOxZiToY70Hdp5yqWOq7xRjwFPuyXP33h/vW+arG16H3tP8AMFDtB4MyXZb+zrfRVtDpgSc1rx8brPMKnxN8vp/ImH96Ufvaf5h9VcbjaZ0qMP8AUPqoX9UZPeFrCD+ivtw1ruJAvYzHVFxGo/YHw6HyJdqbUoNsatMHm5v1VI2xh/vqf52/VRI3CzaHZpJItpFoVvE4N0WzHiNY8AtfEZr2r+hcOh8mS/8AvfD/AH1P8w+q8btnDnStS/O36qIMM+mQQ+pBAJAEh06gGR1R9VpPds0wILt3M9VaxtR7Ih4GC3ZMI2tQOlWn+Zv1VTNpUTpVpno4fVQzTxLrwRIJEA2jQRzCodtAixmdbR/hVdXV+KMeCp/Jk3NxTDo9vmFUKo4jzUIVdqVGu9XA4wYuInVMTtCoIJ7rSZtMEKli5/Eh4OHyJxz8wgcoTxG1qliBla72S12h3ySequs2mWx/GIPBxcd24ixlHjJL2ff/AEFg4v3/AETPK9lQ9hdrOcDNWoC2dDY8ATPxV2ltmqQ4+te0DQZiSTbuga6Hos65/D7N6FfP6JclJUT/AL+rNuKjyDEZjx5Srze0FYTNVwI1up8xXwZXlz+SJSlJUXUO1OIvL3RyGY/+Ks9rMSDAcTygW4p5lBaxZnls3pJEnSkqPMJ2rrkw50cyN/kqj2lxQGabeC3zKk9mY+G1VuiQZSVGdLttUOlSd2g+SyHds3CIqEkmNIA018SrWPi/a/ol4Ca3RIkpKjcdunAgF28g2mI3q5ie2NVoHeEm+gIjkQeirrI/Fk9FPuiRJSVHf+tKkgTE2uBr1Vyn2zqmYLDE7gQY8U62HZjop90SCi4Wj2vrkSGsImLCb8LFZNPtiTFmnQGxEGNFvW0t7mdFV2t/TsUXIDtqJgsHgVk0+2NL3mkfFOuofIx4Kv8AE6ZFzre1tHQghX2dpqBEyY4xYdeCpYui9JIl4WstYs3aLUN7R4c+/ryVxu3sOf8AkHkforWIpP3L+kOhVXtf8NmiwWbWoHSo1VjaNL7xvmr8WD3RPhz7My0VhuKYdHNPiFdDuYVXRNmipF5KArTD1ERAEREAREQBERAEREBSStDt3tZQwxykl9T7LYt+I6BYXpA7ROwtIMp/7lWYP2WiAXdbhRQyqTPvGZJmSeN+K8WJxLh+MNT24bDKf5T0On2z27r1ZDXerB0DdfF2vkuca5zpNyTxvJ/VYxqgmMsCLHjHNbTZPtAWGl3aDqvh1ZznL8nc+xThGEfxVjFGWm65JFrCxPSdyqxOKDTZwsQQQ6ecDndXtp7EqzqA3e42AG4/Fa1+wX3BqWG9jJtx1TkivVkZ4q2ZXiNqd4lps4yd2+3VVVtoyTDmwLd6ImBY8Ate/YIJvUcY1tHzVw7Bptglj3DeIPx4hdozpL9nKTb0ZdbimkB3rGg6OE/IKuttFvsiq0jSAYmyxKuy6Rd3WeEeUb1cGGpizqBd/SfhZXGrT2RLvvIvjEUyQHVAGiJAgSd2nBZT8S2RD508Y0BO9YL9kUCDmaWaRaee5YNbY9JpgPt/m7iqhXp7hxl3N2/Eg2aDzMkyVlgvAnK6A7dAHOfNcudmOEllQgD+a6MbXaIFfX3S7XqFSnSe5j50dK193A3vLQLjlfkr2b1ftODQSDlmZ8lzP/ymnOQDAuLiW+G5Hbbcf9yn0i4Cxxi84lqTWp2T9oS6RcEDvOtlgaAawsl20AGwe6DoQYvzXHUttM0Pc4w0/qthhMYwgBrsxO+d3OdFk7lR5WdIz1L7V2NcXAEOaO9e3mq/9OYJ5JaXCY3mx+a1lJ7svesy8AfVVMqZTLIMtjUTfgJ1Xn+inBP/AEv/AOiKVyKrmec/NUN7B525swzT77nHoRBVj9912Odmb/DG+dOU8VtsF2hDotFrxp48Cs5pa7fq5LpvRM1OO7AwAQ5z3DXK4gjpxWuxHY+qLh1YZb5Q7MQei7qljg641HlHNX2bTaCTYDR2madxWeM9m0Q6Ultci+p2dxI9r10TJjKSJ3uaFh4nBPaSG19Nz25f/VL9LaQMEx1B+auCvReLsDt92z5LrHEt6SIdO2sSHqOFxeUlpZUDdct3DpGiutxtSmP4lB27K4SCLyTzJPFSni/VOAyUQ13uuENI8t3JavEYfEVJb7LTqSBBHLyWPFyvbUqNNJXeRxWF2pTBaXue2/elmn+D5rJq7do5wQQWgm2YyQdATraNFvxsN0OsI3Z4JPEg6harE7GpuLQKJqO0OTQcJ4LVile0olci1UivB49znH1cZDA6tJu3jCyaL6MOHezSLCbDmdFrKPZym8kU89NzQS5riWmf5RvVR2ZimthtQOAMEHuvm0Sd6rxqbyeX+mpS2ZtWFrpl0DLLc03AtB5rZYN+QQ4BzHQIMGR00kLm6W1n0QRUplvAnvAHe4DTzWbsrarfWB1nA657NM66aHojpxlmiuZ2aZv8N2dwFRxcAQY0lwg+atVuwkl3q6zmtOg+pWPTxYJkFrYGYNuSb7lt8LtXcTYbwbXCj06q5zlGXtZoqXYB5JNSqZH2SfKCtdjOxVZvsVu6JjMBbfH/AIu/ZjCRY7uK9GJbMOF+ieIlo7EWnuiMMRsbGEC9MtgQRIEcRwKtnDYxhnI0x9kwT0B1UsOqt0AaddyxajWv1E2jp04LXVlHf6Cd9URlhdoPpOl1OrTG+BIG+bLIpbZYXBzcpy95wIkgzex1XdM2fTi4gbheAPHVavH9msLVPsGeLYBngs6l+5FqMdjW4XEesMnKcwgAAW3iLiCsjCMdlzZSBOXvRfnHBYFbss3N/DdVZEdJ5grGrYXFUGkQKgcCA8WI/uok6M1Z5M7KUlpobU7LqOcQKoB/mFvAt3K/jcHXYzPlDgSGuayTmHEjd4rXbL2qHlgLctRvthxglo1IB3gLZYHbOS7XEjMQM1swG4jdqFkqbp56oKUpZLXsaf8AaKnedkILdSWiDusBvXtHaYlwdvaA2dc3+RfkundUo1XkuaQXQJtDZ3W4jeqMV2XwbwYDmk6Gd6uFT/GRKbWTTRoGbQa9+twwy0HeNAD8Vk4HFMeCHPLXwIMTPKJ1+irp9iS0Egkk6ZRBtYX0WrxfZzENNjebiJ530VNx90bGKpfJM21CuQ2XgiWnKfZk8hvRu06uWczgT7JFhExf6rW4aniaRf3adSxBDrhpLYkA6Fas4vEB0PZULXCC0bwAIjyCxeHJWjKx0zvmrna0NsVS4NbVMkTOYxPCFcw/aeuCGmrmkxYB0X1J4Lj8LtNjHt9Y19MN1zTc9V7idrse85XsyiwPs25rvBTSupfZykoN2cfokLDdpcQ6YaCGmCSABbW4XtPtrJ9kLhcPtIOJh8kd6DNzEHlKuYrGthoaNB7MAmbl2Y25LHXrrRslYei9UjvKHbNrj7E9Csun2qpnVrvCFGTcQQLQCRoNTO6BoqGY0RBzTBjcBfUbyuax2JWr+kU8DQeiJXpdpqB1Lh1H0WbQ2rRf7L2+JhQ+MTO6IgHUBwjUjjMKj9tIdE/RUuK1Y6pP6IfDKb0bRNwKqUQ7O7TVKRgPNudviu32D2sZWIY/uvOh90/Qr34fiVOq1GWT/wDbngr4CpSV1mjp0Xi9X0TxEX+mTC1QaNdomm0OY88CSC3wMH4KMxVJ/wA4r6T2hg2VqbqdRuZjwQQeBUOdp/RziaJJoA1qUyMv+40cCPe8F8/FYdyfMj34bEJLlZpMJtNrWluUOgR3oseXKbrKwO07ibtgAg2kjQnkubrUH03Q4OBbucC0jwNwsuhiu65s+1FzJsF86UHoe9TR1OG29qx8OjTfbgOIHBZOC25SkMccsEyC2AeF+PJcQ9riJuIEgjfKpw+NcHd7vjnrA5rm6UmbeDZIrduUQcr2+YB+IWfQ2pSIzAtvbdIjio3GKYTIcJ4GyMruB0i2ouFz5aiyL5KbJIq1KZgwBzFpXlGo3LAIjc50H/Co/oY8gy1xAjT+29Z4x9RsAOBBAsBb4rm1O+ZvJDY6+thWHWkHD3jKtjZuFh38IZjeNCbbjNpXP0ts1G2HmJItfwXuJ23UdewPSViclnYx013NwzYGGOhAO8TeOEqjaGzKUAUWW94D66haI7aqNkkiI4f2sr1HHPEOa4gH/L8uSxuVtAqa2ZQ7Y7pJDR+FhN+vBYj8xEGmCRxgEjquiobecAf4TCeMxbmIWNjcQxwkghwNx3SDyncIW3RiU0aR1FrtabZA4XH1WJU2WCZggz7rTp4Lp24/KAMjWjQWBj6Kh+KBDg4hzS2DlBDhOuV3DkqUpJ5XDv8Ao5h1DENbLHHXff4HcqMJj3NM1ATxhdC3CUjADnUw3e4Fxc0e6DuXhwAN/WsDeDrk9Z0XXxmlZk59jT0dtMLYImxBDh5Qr9SsSHOZ/DLgBAOa4uZvayYzYQJlpY4/ZbbyJWtqUC2J9nTcDrePtLopxfpM5s/yNnh8c9lvacQIE2PHT9VepY91QwbP36+R6LUvqNILWzf7QuG7rhX8Kw3DQ51rka/+KJU4P1I6qq1odBh8UQIBDjvIMz4LKGPMgCGzrr8CuPbRaXAAEETIc4wfp9VkevqU4AzFtpBOaN9iucsImrxZSrZ/kjsDU7oMw7TMbtgcv1Vo1MQNHGBqARwnTguep7ZLBxBMETAHDUX3q+za9Mwcx8TaYkyNwXLpaiWhqqwN7+8O8XOtHtSbk8uS9wnaJjHAerAB0LTu/m5rVYfEU3uBOnESfC5TGmkB3XS6bd05Y6C65xUoy/ZUkpLS5u3balxc3KS420kDcqjtMlw7oJ1kjTkOa1WCr4YiKhbnO8AtERoVk0q2FaMrq5PPh4qvzb1ItbSJl4rEU6jMrmAcZuL6StHU7NvYM9F7Xfy7uNlufVUDkd6+w0ykQeo1BV2o3DFv8OpltHdM36cVsZSi73JafY5jDbWq0xke2837txNvELZmpDRB0jNbuTFmzv1WwpUaDxDu8YIzOsesDRa+vseowRTcHMBJAIGaeIXeNZSWpmcdUZeFrODoYHybhrhGZv2hwA3BZFTaGYSTMWie8CFpn4ur6twfmkuuHXnz+XJYn7c4Ak96LAkaXsLezG5bKMJuydmVGTWbVze/vVzXdwETv1ELJobcqiMwaW6afqubw2NkgOlpBjv8xY8grzcRcgEHdqFxdCrDOP0Xz0p5NHRs26HatIF5ymVksxwIloLtC2Y8SQuXL+M2vEfNUnHuYbEAcBZclUmtTXSg9DrTtNzyYLS0cOMbjxWO5zgLDwsRH1lYOD2+wMOdgnS2njG+F7h9v4doJYA25hsGVeUtWzlyTWSRVi9jMrQSyH8Wug8+q1WO2fVokE5nMHvRoOBjot7hdrUDBIA4gSAssbQY4FoLS3fJ15BXGpGKtzEvxE9Dl6e0mNcAHF1iSIgTuvvHFbalizHftEXbfKDoTwVOO2PTPfotAcDPEE9FqnGqfbaCWwHHQnmfkqfJZtnSM3LLc6Fm2ZfLHk5R4QLSfosk7TFQFrjkH2hF54DVcxSrNaHPDDrB5OcLQANLRB1VFTFHVzRHPuzxjmpanb8Xe45IN5qx1gdh2sy528rzfmVgVdl06hBD5k7rgc1pf2hhs3uw244jmd6u0q5F2uyybREKJVHe0omqjbNNl3aGCY05asmT3RvIFt25aHFdn2vLe7lJ5Zd9tNVv3Y5wIzDM0G88Tz4K/UxodHdEnUxMN3gHopVWK9LaDjPR5nL1ez3qwC2rl4ZgS2esLCxmExJjvNN57k3PG+i7fD4oAmw1iHXJgWtoArNTC4VxJObNqSCRfx3LtHEO3q/pzaa2OKqY8ktD5Y4NhznH2j14wsylVBtMxpGnx3a+a6ipsGmR33A5hJ7rZjcsB2waLJLJFrEHUaX3A6rpUndZ6mQqJP8ARiVKtpE2i8DxsrGLpkQT74kbo8VVtLDvpiJzCJsDIG6eKsF7jBIM2iRuHIrzqLSzO/ixejMWpVj+29XsPjSBExeZGqtVaY0HLULEqvhWopmSmrE49idqnEYVrnGXNJaTxjQ+UItb6LKDm4LM6Rne5wnhYD5Iv09Bvw431sfna1lUdu52aIi7HIwsfsujWEVabHj+YA/FcptH0Y4KpdnrKR/kdLfJ0ruEUSpxlqiozlHRkUYv0UVB/tV2mPttIPwMLQYz0abQbP8ADa8fyvb8ip2RcXhabOqxEz5xxfYvGMu7DVB4T8jote7A4mnqyo2OLXAL6dKpdTB1APUSs6VbMpYl9j5jbiqma+WeZAWZQrgk5r793d6EL6IrbMou9qlTPVrfosR3ZvBn/rUfyNXLoonTrGQKazR7xbv13+O5XKGPgy0mfwz81OzOzWDGmGoj+hqut2HhhpQpfkat6KJvWyIQO35kF7b8GXSjjg4QZ5dwn5KdWbNojSlTH9DforrcMwaMb+UKVgI9zeufYgcipubUN9RTddZFD17gM1KtrBHqjEeSnQMHAL2FvQR7mddLsQufWxH7NWPMMgR4qp7cX7mEqGd5YAfgpmhFSwUVuyXjJdkQqcNiwIOErHq3jrcblYpbMcbVKGI8Gn6KcUUywEZbs1Y6S2RCTNk4gk+ro1SN2Zpn+6u1ezuNeQf2RxjTM1s/EqaEUx4bTW7NeOk/aiGm9lMbqcM6SLwWD5lUO7K7QB7uGLRvAc2TxkyppRUuHU1uyXjZ9kQhU7I7Q/8ArOI5ObPnKtf6Wx7f+vW5+yVOiKuih3ZnVz7EB1tiY0G9B4/o06Rposd2BrtzNNKpkcZIyxPjFl9BrwtWdElpI3rG9UfNtbCRoHtM77W5qpuIqC4cOm4r6MdhmHVrT1AWNW2Ph3+1Rpnq0fRS8FLv9FLGfogBuPffMAZ0kGOZO9HYyRPqwIN5Iv0lTdiOxmBd/wBdg/D3fktbivRxgnaesb0cSPiuTwMuyZ1WOXdkSMxzYOZjheJbBHiOKy6GLpA2cR/SZ5nqpAf6K6G6vVA4d0/orlL0XUBrWqmPw/Rc3gG16fs6delucGzbLG+yHnnA13aLY4XtLa7IIGp48Cu1pejjCt9+r+YD5BZDfR/g94qO6vP6LFw1p5JGPHp6keYnaj3jvARHL4LWveQTAMER14SpcZ2FwI/4iernH9VU7sRgfuQOhI/VYuGTTvdXM8wjpYhuo4kjMALyTO6dLqqqGGIaGumSbxykfRS5U7AYE/8AG4dHu+qwa3o1wx9mpVad0kH5rosHWj2I6uDI9w+KgZQZkSQd7hoC6bBW3YxznQ4RxbIzeDogeK7Sv6Lz7mI/Mz5kFa6t6MsUPZfSd4uH/wCUlRqe6FzY4iO0jnBjRJtEAbwQb7zorTtqN0DSSCe9E9Bpdb8ejzHDRtI8s9vKF47sDjz7lMTweB+i88sK3/xnZYtL3Gqp42jfM4jdpEnosjD4lgdlLoMTqBbVZQ7AY8CMjCPxhUu7BY77pv52qJYO69DKWN/aDduNaBlc6S7SDcaai0LM/erarSCQ1wAh32jw6dVj0+xm0BpSA/qYro7H7QiPUj8zfqufSVI+mD+zXiqb1aLeOxDS2AXF03Pdg6Rca3la/E03QATMDSZyzfwK2h7G7R+7aOj2ozsVtECzG3174ujwtaTu4sLF01uatjGZ7nuwLkSDbeFQwlt9RJI6RoFtH9kNotECkD0c0rExHZ7HD2qFQ9II+CPD1uWzX0OqhfJlt+JcGjNoTaPmfivRjW6Ndm3zBHhBVl+ycUTehW5dw2VJ2Lij/wBaqQNAWnz6qOlbycTeqXczMO50E5tfGFXTcSdWnlPOxWHT7PY64bh6oB1Bb9SsvC9kNo5SG0SM2uYtHldV5ffRP+EyxkS62vJE1BbgdOQVeKx1GCC4X3A3sdyrw3o3xp1NJvIvcfk1bGl6Lah9vENH4WE/MhdIcOq7HKWLpmmxG2aTB3bE6j2iT+i1GJ2xn0a0DzPx0Xe0PRZR9+vUd0Ab9VssN6OcC3Vr3/icY8gu8eHVd2cni4bIierWc90MaXE6ACT5BdH2e9HmIruDsQDSpTJBPfcOAG7qVK2z9kUKAilSYz8IE+azoXro8PhD1ZnKeLk8olrD4drGtY0Q1oAAG4Beq6i+ieMIiIAiIgCIiAIiIAiIgCIiAIiIAiIgCIiAIiIAiIgCIiAIiIAiIgCIiAIiIAiIgCIiAIiIAiIgCIiAIiIAiIgCIiAIiIDyEheogPEXqIDyEXqIAiIgCIiAIiIAiIgCIiAIiIAiIgCIiAIiIAiIgCIiAIiIAiIgCIiAIiIAiIgCIiAIiIAiIgCIiAIiIAiIgCIiAIiIAiIgCIiAIiIAiIgCIiAIiIAiIgCIiAIiIAiIgCIiAIiID//Z"/>
          <p:cNvSpPr>
            <a:spLocks noChangeAspect="1" noChangeArrowheads="1"/>
          </p:cNvSpPr>
          <p:nvPr/>
        </p:nvSpPr>
        <p:spPr bwMode="auto">
          <a:xfrm>
            <a:off x="155575" y="-339535"/>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30" name="Picture 6" descr="http://www.shef.ac.uk/polopoly_fs/1.228229!/image/baguette_horizontal.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3935095" y="5038786"/>
            <a:ext cx="6191250" cy="837758"/>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2404618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7136" y="701717"/>
            <a:ext cx="7924800" cy="1041740"/>
          </a:xfrm>
          <a:solidFill>
            <a:srgbClr val="660033"/>
          </a:solidFill>
        </p:spPr>
        <p:txBody>
          <a:bodyPr/>
          <a:lstStyle/>
          <a:p>
            <a:r>
              <a:rPr lang="en-US" b="1" i="1" u="sng" dirty="0" smtClean="0">
                <a:solidFill>
                  <a:schemeClr val="bg1"/>
                </a:solidFill>
                <a:latin typeface="Algerian" panose="04020705040A02060702" pitchFamily="82" charset="0"/>
              </a:rPr>
              <a:t>Wine &amp; </a:t>
            </a:r>
            <a:r>
              <a:rPr lang="en-US" b="1" i="1" u="sng" dirty="0" err="1" smtClean="0">
                <a:solidFill>
                  <a:schemeClr val="bg1"/>
                </a:solidFill>
                <a:latin typeface="Algerian" panose="04020705040A02060702" pitchFamily="82" charset="0"/>
              </a:rPr>
              <a:t>CHeese</a:t>
            </a:r>
            <a:endParaRPr lang="en-US" b="1" i="1" u="sng" dirty="0">
              <a:solidFill>
                <a:schemeClr val="bg1"/>
              </a:solidFill>
              <a:latin typeface="Algerian" panose="04020705040A02060702" pitchFamily="82" charset="0"/>
            </a:endParaRPr>
          </a:p>
        </p:txBody>
      </p:sp>
      <p:sp>
        <p:nvSpPr>
          <p:cNvPr id="3" name="Content Placeholder 2"/>
          <p:cNvSpPr>
            <a:spLocks noGrp="1"/>
          </p:cNvSpPr>
          <p:nvPr>
            <p:ph idx="1"/>
          </p:nvPr>
        </p:nvSpPr>
        <p:spPr>
          <a:xfrm>
            <a:off x="1283209" y="1828801"/>
            <a:ext cx="9601196" cy="4681727"/>
          </a:xfrm>
        </p:spPr>
        <p:txBody>
          <a:bodyPr/>
          <a:lstStyle/>
          <a:p>
            <a:r>
              <a:rPr lang="en-US" dirty="0" smtClean="0"/>
              <a:t>Italy is the worlds largest wine producer at 20%.</a:t>
            </a:r>
            <a:endParaRPr lang="en-US" dirty="0"/>
          </a:p>
          <a:p>
            <a:r>
              <a:rPr lang="en-US" dirty="0" smtClean="0"/>
              <a:t>The average Italian drinks approximately one bottle of wine per day</a:t>
            </a:r>
          </a:p>
          <a:p>
            <a:r>
              <a:rPr lang="en-US" dirty="0" smtClean="0"/>
              <a:t>Italians and wine drinkers all over the world will typically enjoy cheese with their wine</a:t>
            </a:r>
          </a:p>
          <a:p>
            <a:r>
              <a:rPr lang="en-US" dirty="0" err="1" smtClean="0"/>
              <a:t>Parmigano</a:t>
            </a:r>
            <a:r>
              <a:rPr lang="en-US" dirty="0" smtClean="0"/>
              <a:t>- </a:t>
            </a:r>
            <a:r>
              <a:rPr lang="en-US" dirty="0" err="1" smtClean="0"/>
              <a:t>Reggiano</a:t>
            </a:r>
            <a:r>
              <a:rPr lang="en-US" dirty="0" smtClean="0"/>
              <a:t> (Parmesan)- commonly grated over pasta; hard, granular cheese that is cooked but not pressed</a:t>
            </a:r>
          </a:p>
          <a:p>
            <a:r>
              <a:rPr lang="en-US" dirty="0" smtClean="0"/>
              <a:t>Ricotta- Italian cheese made from sheep, cow, or goat milk; tasty when drizzled with olive oil and scooped up with bread</a:t>
            </a:r>
          </a:p>
          <a:p>
            <a:r>
              <a:rPr lang="en-US" dirty="0" smtClean="0"/>
              <a:t>Gorgonzola- Italian bleu cheese made from unskimmed cow’s milk</a:t>
            </a:r>
            <a:endParaRPr lang="en-US" dirty="0"/>
          </a:p>
          <a:p>
            <a:endParaRPr lang="en-US" dirty="0"/>
          </a:p>
        </p:txBody>
      </p:sp>
      <p:pic>
        <p:nvPicPr>
          <p:cNvPr id="4" name="Picture 3"/>
          <p:cNvPicPr>
            <a:picLocks noChangeAspect="1"/>
          </p:cNvPicPr>
          <p:nvPr/>
        </p:nvPicPr>
        <p:blipFill>
          <a:blip r:embed="rId2"/>
          <a:stretch>
            <a:fillRect/>
          </a:stretch>
        </p:blipFill>
        <p:spPr>
          <a:xfrm>
            <a:off x="8821864" y="701717"/>
            <a:ext cx="2619375" cy="1743075"/>
          </a:xfrm>
          <a:prstGeom prst="rect">
            <a:avLst/>
          </a:prstGeom>
        </p:spPr>
      </p:pic>
    </p:spTree>
    <p:extLst>
      <p:ext uri="{BB962C8B-B14F-4D97-AF65-F5344CB8AC3E}">
        <p14:creationId xmlns:p14="http://schemas.microsoft.com/office/powerpoint/2010/main" xmlns="" val="17124450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4373" y="676193"/>
            <a:ext cx="8290560" cy="1078316"/>
          </a:xfrm>
          <a:solidFill>
            <a:srgbClr val="FF00FF"/>
          </a:solidFill>
        </p:spPr>
        <p:txBody>
          <a:bodyPr/>
          <a:lstStyle/>
          <a:p>
            <a:r>
              <a:rPr lang="en-US" dirty="0" smtClean="0">
                <a:latin typeface="Gulim" panose="020B0600000101010101" pitchFamily="34" charset="-127"/>
                <a:ea typeface="Gulim" panose="020B0600000101010101" pitchFamily="34" charset="-127"/>
              </a:rPr>
              <a:t>Italian Desserts!</a:t>
            </a:r>
            <a:endParaRPr lang="en-US" dirty="0">
              <a:latin typeface="Gulim" panose="020B0600000101010101" pitchFamily="34" charset="-127"/>
              <a:ea typeface="Gulim" panose="020B0600000101010101" pitchFamily="34" charset="-127"/>
            </a:endParaRPr>
          </a:p>
        </p:txBody>
      </p:sp>
      <p:sp>
        <p:nvSpPr>
          <p:cNvPr id="3" name="Content Placeholder 2"/>
          <p:cNvSpPr>
            <a:spLocks noGrp="1"/>
          </p:cNvSpPr>
          <p:nvPr>
            <p:ph idx="1"/>
          </p:nvPr>
        </p:nvSpPr>
        <p:spPr>
          <a:xfrm>
            <a:off x="618716" y="1754510"/>
            <a:ext cx="8156448" cy="4584191"/>
          </a:xfrm>
        </p:spPr>
        <p:txBody>
          <a:bodyPr>
            <a:normAutofit/>
          </a:bodyPr>
          <a:lstStyle/>
          <a:p>
            <a:r>
              <a:rPr lang="en-US" sz="2000" dirty="0" smtClean="0"/>
              <a:t>Tiramisu is a very popular dessert that originated in Italy. It is composed of biscuits with a type of crème in the middle dipped in coffee.</a:t>
            </a:r>
          </a:p>
          <a:p>
            <a:r>
              <a:rPr lang="en-US" sz="2000" dirty="0" err="1" smtClean="0"/>
              <a:t>Amaretti</a:t>
            </a:r>
            <a:r>
              <a:rPr lang="en-US" sz="2000" dirty="0" smtClean="0"/>
              <a:t>-  These are little cookies are made from sugar, flour, eggs, and Amaretto.</a:t>
            </a:r>
          </a:p>
          <a:p>
            <a:r>
              <a:rPr lang="en-US" sz="2000" dirty="0" smtClean="0"/>
              <a:t>Cannoli- These are fried pastry-dough tubes filled with powdered sugar and ricotta cheese usually</a:t>
            </a:r>
          </a:p>
          <a:p>
            <a:r>
              <a:rPr lang="en-US" sz="2000" dirty="0" err="1" smtClean="0"/>
              <a:t>Zeppole</a:t>
            </a:r>
            <a:r>
              <a:rPr lang="en-US" sz="2000" dirty="0" smtClean="0"/>
              <a:t>- These are deep fried sugar coated dough balls typically filled with custard, jelly, butter and honey, or cannoli cream.</a:t>
            </a:r>
          </a:p>
          <a:p>
            <a:r>
              <a:rPr lang="en-US" sz="1800" dirty="0" smtClean="0"/>
              <a:t>Biscotti- Biscotti are small and crumbly sweet pastries that are usually dipped in tea or a beverage to soften them. They are baked twice in the oven to remove moisture.</a:t>
            </a:r>
            <a:endParaRPr lang="en-US" sz="18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8761953" y="2420729"/>
            <a:ext cx="2449420" cy="1629978"/>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8901870" y="4234130"/>
            <a:ext cx="2438400" cy="187642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3900887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692398" y="1517563"/>
            <a:ext cx="6815669" cy="1457285"/>
          </a:xfrm>
        </p:spPr>
        <p:txBody>
          <a:bodyPr/>
          <a:lstStyle/>
          <a:p>
            <a:r>
              <a:rPr lang="en-US" dirty="0" smtClean="0">
                <a:solidFill>
                  <a:schemeClr val="tx2">
                    <a:lumMod val="50000"/>
                    <a:lumOff val="50000"/>
                  </a:schemeClr>
                </a:solidFill>
              </a:rPr>
              <a:t>Geography of Italy</a:t>
            </a:r>
            <a:endParaRPr lang="en-US" dirty="0">
              <a:solidFill>
                <a:schemeClr val="tx2">
                  <a:lumMod val="50000"/>
                  <a:lumOff val="50000"/>
                </a:schemeClr>
              </a:solidFill>
            </a:endParaRPr>
          </a:p>
        </p:txBody>
      </p:sp>
      <p:pic>
        <p:nvPicPr>
          <p:cNvPr id="4" name="Picture 3"/>
          <p:cNvPicPr>
            <a:picLocks noChangeAspect="1"/>
          </p:cNvPicPr>
          <p:nvPr/>
        </p:nvPicPr>
        <p:blipFill>
          <a:blip r:embed="rId2"/>
          <a:stretch>
            <a:fillRect/>
          </a:stretch>
        </p:blipFill>
        <p:spPr>
          <a:xfrm>
            <a:off x="4786430" y="3459404"/>
            <a:ext cx="2627604" cy="1743607"/>
          </a:xfrm>
          <a:prstGeom prst="rect">
            <a:avLst/>
          </a:prstGeom>
        </p:spPr>
      </p:pic>
    </p:spTree>
    <p:extLst>
      <p:ext uri="{BB962C8B-B14F-4D97-AF65-F5344CB8AC3E}">
        <p14:creationId xmlns:p14="http://schemas.microsoft.com/office/powerpoint/2010/main" xmlns="" val="27525300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7049" y="820155"/>
            <a:ext cx="5276085" cy="992972"/>
          </a:xfrm>
          <a:solidFill>
            <a:srgbClr val="33CC33"/>
          </a:solidFill>
        </p:spPr>
        <p:txBody>
          <a:bodyPr/>
          <a:lstStyle/>
          <a:p>
            <a:r>
              <a:rPr lang="en-US" dirty="0" smtClean="0">
                <a:latin typeface="Kristen ITC" panose="03050502040202030202" pitchFamily="66" charset="0"/>
              </a:rPr>
              <a:t>Mountains of Italy</a:t>
            </a:r>
            <a:endParaRPr lang="en-US" dirty="0">
              <a:latin typeface="Kristen ITC" panose="03050502040202030202" pitchFamily="66" charset="0"/>
            </a:endParaRPr>
          </a:p>
        </p:txBody>
      </p:sp>
      <p:sp>
        <p:nvSpPr>
          <p:cNvPr id="3" name="Content Placeholder 2"/>
          <p:cNvSpPr>
            <a:spLocks noGrp="1"/>
          </p:cNvSpPr>
          <p:nvPr>
            <p:ph idx="1"/>
          </p:nvPr>
        </p:nvSpPr>
        <p:spPr>
          <a:xfrm>
            <a:off x="1295401" y="1999488"/>
            <a:ext cx="9601196" cy="4034876"/>
          </a:xfrm>
        </p:spPr>
        <p:txBody>
          <a:bodyPr>
            <a:noAutofit/>
          </a:bodyPr>
          <a:lstStyle/>
          <a:p>
            <a:r>
              <a:rPr lang="en-US" sz="2000" dirty="0" smtClean="0">
                <a:latin typeface="Kristen ITC" panose="03050502040202030202" pitchFamily="66" charset="0"/>
              </a:rPr>
              <a:t>There are 5 major mountain ranges in Italy.</a:t>
            </a:r>
          </a:p>
          <a:p>
            <a:r>
              <a:rPr lang="en-US" sz="2000" dirty="0" smtClean="0">
                <a:latin typeface="Kristen ITC" panose="03050502040202030202" pitchFamily="66" charset="0"/>
              </a:rPr>
              <a:t>The first are the Apennines Mountains. The Apennines are a long stretch of mountains that run from the Cadibona Pass to the tip of Calabria. The mountains than continue onto the island of Sicily.</a:t>
            </a:r>
          </a:p>
          <a:p>
            <a:r>
              <a:rPr lang="en-US" sz="2000" dirty="0" smtClean="0">
                <a:latin typeface="Kristen ITC" panose="03050502040202030202" pitchFamily="66" charset="0"/>
              </a:rPr>
              <a:t>The Western Alps run north to south from the Aosta to the Cadibona Pass.</a:t>
            </a:r>
          </a:p>
          <a:p>
            <a:r>
              <a:rPr lang="en-US" sz="2000" dirty="0" smtClean="0">
                <a:latin typeface="Kristen ITC" panose="03050502040202030202" pitchFamily="66" charset="0"/>
              </a:rPr>
              <a:t>The Central Alps run west to east from the Western Alps to the Brenner Pass.</a:t>
            </a:r>
          </a:p>
          <a:p>
            <a:r>
              <a:rPr lang="en-US" sz="2000" dirty="0" smtClean="0">
                <a:latin typeface="Kristen ITC" panose="03050502040202030202" pitchFamily="66" charset="0"/>
              </a:rPr>
              <a:t>The Eastern Alps run from west east from the Brenner Pass to Trieste.</a:t>
            </a:r>
          </a:p>
          <a:p>
            <a:r>
              <a:rPr lang="en-US" sz="2000" dirty="0" smtClean="0">
                <a:latin typeface="Kristen ITC" panose="03050502040202030202" pitchFamily="66" charset="0"/>
              </a:rPr>
              <a:t>The Alps Mountains run in a west to east arc from the Cadibona Pass to Trieste, which is at the head of the Adriatic Sea.</a:t>
            </a:r>
            <a:endParaRPr lang="en-US" sz="2000" dirty="0">
              <a:latin typeface="Kristen ITC" panose="03050502040202030202" pitchFamily="66"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7714488" y="633793"/>
            <a:ext cx="2590800" cy="1762125"/>
          </a:xfrm>
          <a:prstGeom prst="rect">
            <a:avLst/>
          </a:prstGeom>
        </p:spPr>
      </p:pic>
    </p:spTree>
    <p:extLst>
      <p:ext uri="{BB962C8B-B14F-4D97-AF65-F5344CB8AC3E}">
        <p14:creationId xmlns:p14="http://schemas.microsoft.com/office/powerpoint/2010/main" xmlns="" val="4176737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1" y="762676"/>
            <a:ext cx="9601196" cy="1041739"/>
          </a:xfrm>
          <a:solidFill>
            <a:srgbClr val="9900CC"/>
          </a:solidFill>
        </p:spPr>
        <p:txBody>
          <a:bodyPr/>
          <a:lstStyle/>
          <a:p>
            <a:r>
              <a:rPr lang="en-US" dirty="0" smtClean="0">
                <a:solidFill>
                  <a:schemeClr val="bg1"/>
                </a:solidFill>
                <a:latin typeface="Tempus Sans ITC" panose="04020404030D07020202" pitchFamily="82" charset="0"/>
              </a:rPr>
              <a:t>Waters Of Italy</a:t>
            </a:r>
            <a:endParaRPr lang="en-US" dirty="0">
              <a:solidFill>
                <a:schemeClr val="bg1"/>
              </a:solidFill>
              <a:latin typeface="Tempus Sans ITC" panose="04020404030D07020202" pitchFamily="82" charset="0"/>
            </a:endParaRPr>
          </a:p>
        </p:txBody>
      </p:sp>
      <p:sp>
        <p:nvSpPr>
          <p:cNvPr id="3" name="Content Placeholder 2"/>
          <p:cNvSpPr>
            <a:spLocks noGrp="1"/>
          </p:cNvSpPr>
          <p:nvPr>
            <p:ph idx="1"/>
          </p:nvPr>
        </p:nvSpPr>
        <p:spPr>
          <a:xfrm>
            <a:off x="1295401" y="1938528"/>
            <a:ext cx="9601196" cy="3937340"/>
          </a:xfrm>
        </p:spPr>
        <p:txBody>
          <a:bodyPr>
            <a:normAutofit/>
          </a:bodyPr>
          <a:lstStyle/>
          <a:p>
            <a:r>
              <a:rPr lang="en-US" dirty="0" smtClean="0">
                <a:solidFill>
                  <a:srgbClr val="0070C0"/>
                </a:solidFill>
                <a:latin typeface="Tempus Sans ITC" panose="04020404030D07020202" pitchFamily="82" charset="0"/>
              </a:rPr>
              <a:t>There are 3 major rivers in Italy. These rivers are……</a:t>
            </a:r>
          </a:p>
          <a:p>
            <a:r>
              <a:rPr lang="en-US" dirty="0" smtClean="0">
                <a:latin typeface="Tempus Sans ITC" panose="04020404030D07020202" pitchFamily="82" charset="0"/>
              </a:rPr>
              <a:t>The Po River, which stretches from Alps into the Adriatic Sea.</a:t>
            </a:r>
          </a:p>
          <a:p>
            <a:r>
              <a:rPr lang="en-US" dirty="0" smtClean="0">
                <a:latin typeface="Tempus Sans ITC" panose="04020404030D07020202" pitchFamily="82" charset="0"/>
              </a:rPr>
              <a:t>The Arno River, which flows from the Apennines to the Tyrrhenian Sea.</a:t>
            </a:r>
          </a:p>
          <a:p>
            <a:r>
              <a:rPr lang="en-US" dirty="0" smtClean="0">
                <a:latin typeface="Tempus Sans ITC" panose="04020404030D07020202" pitchFamily="82" charset="0"/>
              </a:rPr>
              <a:t>The Tiber River, which also flows from the Apennines to the Tyrrhenian Sea.</a:t>
            </a:r>
          </a:p>
          <a:p>
            <a:endParaRPr lang="en-US" sz="2000" dirty="0" smtClean="0">
              <a:latin typeface="Tempus Sans ITC" panose="04020404030D07020202" pitchFamily="82"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295401" y="4400256"/>
            <a:ext cx="2847975" cy="1609725"/>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5043486" y="4095075"/>
            <a:ext cx="2476500" cy="1847850"/>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8642032" y="4095075"/>
            <a:ext cx="2466975" cy="1847850"/>
          </a:xfrm>
          <a:prstGeom prst="rect">
            <a:avLst/>
          </a:prstGeom>
        </p:spPr>
      </p:pic>
    </p:spTree>
    <p:extLst>
      <p:ext uri="{BB962C8B-B14F-4D97-AF65-F5344CB8AC3E}">
        <p14:creationId xmlns:p14="http://schemas.microsoft.com/office/powerpoint/2010/main" xmlns="" val="36959991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1" y="689525"/>
            <a:ext cx="9601196" cy="1066124"/>
          </a:xfrm>
          <a:solidFill>
            <a:srgbClr val="FFC000"/>
          </a:solidFill>
        </p:spPr>
        <p:txBody>
          <a:bodyPr/>
          <a:lstStyle/>
          <a:p>
            <a:r>
              <a:rPr lang="en-US" dirty="0" smtClean="0">
                <a:solidFill>
                  <a:schemeClr val="bg1"/>
                </a:solidFill>
                <a:latin typeface="Adobe Kaiti Std R" panose="02020400000000000000" pitchFamily="18" charset="-128"/>
                <a:ea typeface="Adobe Kaiti Std R" panose="02020400000000000000" pitchFamily="18" charset="-128"/>
              </a:rPr>
              <a:t>Rural Areas of Italy</a:t>
            </a:r>
            <a:endParaRPr lang="en-US" dirty="0">
              <a:solidFill>
                <a:schemeClr val="bg1"/>
              </a:solidFill>
              <a:latin typeface="Adobe Kaiti Std R" panose="02020400000000000000" pitchFamily="18" charset="-128"/>
              <a:ea typeface="Adobe Kaiti Std R" panose="02020400000000000000" pitchFamily="18" charset="-128"/>
            </a:endParaRPr>
          </a:p>
        </p:txBody>
      </p:sp>
      <p:sp>
        <p:nvSpPr>
          <p:cNvPr id="3" name="Content Placeholder 2"/>
          <p:cNvSpPr>
            <a:spLocks noGrp="1"/>
          </p:cNvSpPr>
          <p:nvPr>
            <p:ph idx="1"/>
          </p:nvPr>
        </p:nvSpPr>
        <p:spPr>
          <a:xfrm>
            <a:off x="1295401" y="1889761"/>
            <a:ext cx="9601196" cy="3986108"/>
          </a:xfrm>
        </p:spPr>
        <p:txBody>
          <a:bodyPr/>
          <a:lstStyle/>
          <a:p>
            <a:r>
              <a:rPr lang="en-US" dirty="0" smtClean="0">
                <a:latin typeface="Adobe Kaiti Std R" panose="02020400000000000000" pitchFamily="18" charset="-128"/>
                <a:ea typeface="Adobe Kaiti Std R" panose="02020400000000000000" pitchFamily="18" charset="-128"/>
              </a:rPr>
              <a:t>Southern Italy is the most rural part of the entire country.</a:t>
            </a:r>
          </a:p>
          <a:p>
            <a:r>
              <a:rPr lang="en-US" dirty="0" smtClean="0">
                <a:latin typeface="Adobe Kaiti Std R" panose="02020400000000000000" pitchFamily="18" charset="-128"/>
                <a:ea typeface="Adobe Kaiti Std R" panose="02020400000000000000" pitchFamily="18" charset="-128"/>
              </a:rPr>
              <a:t>One of the most rural parts of Italy is the Po Valley. The Po Valley is the basin of the Po River. The Po Valley is very rich and lush farmland.</a:t>
            </a:r>
          </a:p>
          <a:p>
            <a:r>
              <a:rPr lang="en-US" dirty="0" smtClean="0">
                <a:latin typeface="Adobe Kaiti Std R" panose="02020400000000000000" pitchFamily="18" charset="-128"/>
                <a:ea typeface="Adobe Kaiti Std R" panose="02020400000000000000" pitchFamily="18" charset="-128"/>
              </a:rPr>
              <a:t>Lots of Italy's countryside is also luscious, rural land. This land is inhabited by many flowers, such as poinsettias, daises, and hyacinths.   </a:t>
            </a:r>
          </a:p>
          <a:p>
            <a:endParaRPr lang="en-US" dirty="0">
              <a:latin typeface="Adobe Kaiti Std R" panose="02020400000000000000" pitchFamily="18" charset="-128"/>
              <a:ea typeface="Adobe Kaiti Std R" panose="02020400000000000000" pitchFamily="18" charset="-128"/>
            </a:endParaRPr>
          </a:p>
        </p:txBody>
      </p:sp>
      <p:pic>
        <p:nvPicPr>
          <p:cNvPr id="1026" name="Picture 2" descr="https://encrypted-tbn0.gstatic.com/images?q=tbn:ANd9GcSy3vSLTzNkFzlYvKOuzD7Cy5cYJNYAUp5N8zD8H2LEX1OR4QE7"/>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8750935" y="4558601"/>
            <a:ext cx="2368169" cy="1575910"/>
          </a:xfrm>
          <a:prstGeom prst="rect">
            <a:avLst/>
          </a:prstGeom>
          <a:noFill/>
          <a:extLst>
            <a:ext uri="{909E8E84-426E-40DD-AFC4-6F175D3DCCD1}">
              <a14:hiddenFill xmlns:a14="http://schemas.microsoft.com/office/drawing/2010/main" xmlns="">
                <a:solidFill>
                  <a:srgbClr val="FFFFFF"/>
                </a:solidFill>
              </a14:hiddenFill>
            </a:ext>
          </a:extLst>
        </p:spPr>
      </p:pic>
      <p:pic>
        <p:nvPicPr>
          <p:cNvPr id="4" name="Picture 2" descr="http://www.walksofitaly.com/blog/wp-content/uploads/2013/03/Flower-mountains-Campo-Imperatore-LAquila-Italy.jpg"/>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55575" y="-3047999"/>
            <a:ext cx="2120348" cy="1414272"/>
          </a:xfrm>
          <a:prstGeom prst="rect">
            <a:avLst/>
          </a:prstGeom>
          <a:noFill/>
          <a:extLst>
            <a:ext uri="{909E8E84-426E-40DD-AFC4-6F175D3DCCD1}">
              <a14:hiddenFill xmlns:a14="http://schemas.microsoft.com/office/drawing/2010/main" xmlns="">
                <a:solidFill>
                  <a:srgbClr val="FFFFFF"/>
                </a:solidFill>
              </a14:hiddenFill>
            </a:ext>
          </a:extLst>
        </p:spPr>
      </p:pic>
      <p:pic>
        <p:nvPicPr>
          <p:cNvPr id="5" name="Picture 4" descr="http://www.walksofitaly.com/blog/wp-content/uploads/2013/03/Flower-mountains-Campo-Imperatore-LAquila-Italy.jpg"/>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3642487" y="4586128"/>
            <a:ext cx="2321414" cy="1548383"/>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787616357"/>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xmlns="" name="Organic" id="{28CDC826-8792-45C0-861B-85EB3ADEDA33}" vid="{7DAC20F1-423D-49E2-BD0B-50532748BAD0}"/>
    </a:ext>
  </a:extLst>
</a:theme>
</file>

<file path=docProps/app.xml><?xml version="1.0" encoding="utf-8"?>
<Properties xmlns="http://schemas.openxmlformats.org/officeDocument/2006/extended-properties" xmlns:vt="http://schemas.openxmlformats.org/officeDocument/2006/docPropsVTypes">
  <Template>Organic</Template>
  <TotalTime>134</TotalTime>
  <Words>682</Words>
  <Application>Microsoft Office PowerPoint</Application>
  <PresentationFormat>Custom</PresentationFormat>
  <Paragraphs>47</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Organic</vt:lpstr>
      <vt:lpstr>Italy</vt:lpstr>
      <vt:lpstr>FOOD</vt:lpstr>
      <vt:lpstr>Italian Bread</vt:lpstr>
      <vt:lpstr>Wine &amp; CHeese</vt:lpstr>
      <vt:lpstr>Italian Desserts!</vt:lpstr>
      <vt:lpstr>Geography of Italy</vt:lpstr>
      <vt:lpstr>Mountains of Italy</vt:lpstr>
      <vt:lpstr>Waters Of Italy</vt:lpstr>
      <vt:lpstr>Rural Areas of Italy</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Italy</dc:title>
  <dc:creator>RGE022</dc:creator>
  <cp:lastModifiedBy>The Syglowski's</cp:lastModifiedBy>
  <cp:revision>18</cp:revision>
  <dcterms:created xsi:type="dcterms:W3CDTF">2014-05-06T18:19:19Z</dcterms:created>
  <dcterms:modified xsi:type="dcterms:W3CDTF">2014-05-19T21:45:22Z</dcterms:modified>
</cp:coreProperties>
</file>